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3" r:id="rId4"/>
    <p:sldId id="261" r:id="rId5"/>
    <p:sldId id="260" r:id="rId6"/>
    <p:sldId id="257" r:id="rId7"/>
    <p:sldId id="258" r:id="rId8"/>
    <p:sldId id="259" r:id="rId9"/>
    <p:sldId id="264" r:id="rId10"/>
    <p:sldId id="266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0000"/>
    <a:srgbClr val="5CB888"/>
    <a:srgbClr val="F6F6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8" autoAdjust="0"/>
    <p:restoredTop sz="94660"/>
  </p:normalViewPr>
  <p:slideViewPr>
    <p:cSldViewPr snapToGrid="0">
      <p:cViewPr>
        <p:scale>
          <a:sx n="100" d="100"/>
          <a:sy n="100" d="100"/>
        </p:scale>
        <p:origin x="-1944" y="-4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511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993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0478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907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4898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081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033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088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2310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3326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373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A0F1CC-4788-4C7D-B29A-FCFB4B0919D0}" type="datetimeFigureOut">
              <a:rPr lang="en-GB" smtClean="0"/>
              <a:t>06/12/2016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AC451-AB85-463E-BE6A-8E06830113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3130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129.130.90.211/hapmap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9" name="Straight Connector 308"/>
          <p:cNvCxnSpPr/>
          <p:nvPr/>
        </p:nvCxnSpPr>
        <p:spPr>
          <a:xfrm>
            <a:off x="917643" y="1101257"/>
            <a:ext cx="2392289" cy="54085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0" name="Group 309"/>
          <p:cNvGrpSpPr/>
          <p:nvPr/>
        </p:nvGrpSpPr>
        <p:grpSpPr>
          <a:xfrm>
            <a:off x="5353538" y="1037086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11" name="Straight Connector 310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Arrow Connector 313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Arrow Connector 314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6" name="Group 315"/>
          <p:cNvGrpSpPr/>
          <p:nvPr/>
        </p:nvGrpSpPr>
        <p:grpSpPr>
          <a:xfrm>
            <a:off x="386637" y="1038100"/>
            <a:ext cx="720030" cy="121918"/>
            <a:chOff x="1116236" y="5091776"/>
            <a:chExt cx="1275804" cy="216024"/>
          </a:xfrm>
          <a:solidFill>
            <a:schemeClr val="bg1">
              <a:lumMod val="85000"/>
            </a:schemeClr>
          </a:solidFill>
        </p:grpSpPr>
        <p:sp>
          <p:nvSpPr>
            <p:cNvPr id="317" name="Rectangle 316"/>
            <p:cNvSpPr/>
            <p:nvPr/>
          </p:nvSpPr>
          <p:spPr>
            <a:xfrm>
              <a:off x="1116236" y="5091776"/>
              <a:ext cx="568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18" name="Rectangle 317"/>
            <p:cNvSpPr/>
            <p:nvPr/>
          </p:nvSpPr>
          <p:spPr>
            <a:xfrm>
              <a:off x="2255240" y="5091776"/>
              <a:ext cx="136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cxnSp>
          <p:nvCxnSpPr>
            <p:cNvPr id="319" name="Straight Connector 318"/>
            <p:cNvCxnSpPr/>
            <p:nvPr/>
          </p:nvCxnSpPr>
          <p:spPr>
            <a:xfrm>
              <a:off x="1679240" y="5199788"/>
              <a:ext cx="576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0" name="Group 319"/>
          <p:cNvGrpSpPr/>
          <p:nvPr/>
        </p:nvGrpSpPr>
        <p:grpSpPr>
          <a:xfrm>
            <a:off x="1243075" y="1038100"/>
            <a:ext cx="2963948" cy="121918"/>
            <a:chOff x="2903376" y="5091776"/>
            <a:chExt cx="5251746" cy="216024"/>
          </a:xfrm>
          <a:solidFill>
            <a:schemeClr val="bg1">
              <a:lumMod val="85000"/>
            </a:schemeClr>
          </a:solidFill>
        </p:grpSpPr>
        <p:sp>
          <p:nvSpPr>
            <p:cNvPr id="321" name="Rectangle 320"/>
            <p:cNvSpPr/>
            <p:nvPr/>
          </p:nvSpPr>
          <p:spPr>
            <a:xfrm>
              <a:off x="2903376" y="5091776"/>
              <a:ext cx="864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2" name="Rectangle 321"/>
            <p:cNvSpPr/>
            <p:nvPr/>
          </p:nvSpPr>
          <p:spPr>
            <a:xfrm>
              <a:off x="3295840" y="5091776"/>
              <a:ext cx="1836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3" name="Rectangle 322"/>
            <p:cNvSpPr/>
            <p:nvPr/>
          </p:nvSpPr>
          <p:spPr>
            <a:xfrm>
              <a:off x="4696778" y="5091776"/>
              <a:ext cx="1584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4" name="Rectangle 323"/>
            <p:cNvSpPr/>
            <p:nvPr/>
          </p:nvSpPr>
          <p:spPr>
            <a:xfrm>
              <a:off x="4929797" y="5091776"/>
              <a:ext cx="1116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5" name="Rectangle 324"/>
            <p:cNvSpPr/>
            <p:nvPr/>
          </p:nvSpPr>
          <p:spPr>
            <a:xfrm>
              <a:off x="5132225" y="5091776"/>
              <a:ext cx="1224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6" name="Rectangle 325"/>
            <p:cNvSpPr/>
            <p:nvPr/>
          </p:nvSpPr>
          <p:spPr>
            <a:xfrm>
              <a:off x="5543284" y="5091776"/>
              <a:ext cx="82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7" name="Rectangle 326"/>
            <p:cNvSpPr/>
            <p:nvPr/>
          </p:nvSpPr>
          <p:spPr>
            <a:xfrm>
              <a:off x="6565587" y="5091776"/>
              <a:ext cx="792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8" name="Rectangle 327"/>
            <p:cNvSpPr/>
            <p:nvPr/>
          </p:nvSpPr>
          <p:spPr>
            <a:xfrm>
              <a:off x="7506921" y="5091776"/>
              <a:ext cx="684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9" name="Rectangle 328"/>
            <p:cNvSpPr/>
            <p:nvPr/>
          </p:nvSpPr>
          <p:spPr>
            <a:xfrm>
              <a:off x="7892322" y="5091776"/>
              <a:ext cx="262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cxnSp>
          <p:nvCxnSpPr>
            <p:cNvPr id="330" name="Straight Connector 329"/>
            <p:cNvCxnSpPr/>
            <p:nvPr/>
          </p:nvCxnSpPr>
          <p:spPr>
            <a:xfrm>
              <a:off x="2986425" y="5199788"/>
              <a:ext cx="306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/>
          </p:nvCxnSpPr>
          <p:spPr>
            <a:xfrm>
              <a:off x="3476041" y="5199788"/>
              <a:ext cx="12168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/>
          </p:nvCxnSpPr>
          <p:spPr>
            <a:xfrm>
              <a:off x="4851779" y="5199788"/>
              <a:ext cx="756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5038625" y="5199788"/>
              <a:ext cx="936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>
              <a:off x="5254625" y="5199788"/>
              <a:ext cx="2844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/>
          </p:nvCxnSpPr>
          <p:spPr>
            <a:xfrm>
              <a:off x="5622685" y="5199788"/>
              <a:ext cx="9396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/>
          </p:nvCxnSpPr>
          <p:spPr>
            <a:xfrm>
              <a:off x="6642283" y="5199788"/>
              <a:ext cx="8604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/>
          </p:nvCxnSpPr>
          <p:spPr>
            <a:xfrm>
              <a:off x="7571922" y="5199788"/>
              <a:ext cx="3204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8" name="Group 337"/>
          <p:cNvGrpSpPr/>
          <p:nvPr/>
        </p:nvGrpSpPr>
        <p:grpSpPr>
          <a:xfrm>
            <a:off x="4346725" y="1038100"/>
            <a:ext cx="1008247" cy="121918"/>
            <a:chOff x="9456992" y="5091776"/>
            <a:chExt cx="1786488" cy="216024"/>
          </a:xfrm>
          <a:solidFill>
            <a:schemeClr val="bg1">
              <a:lumMod val="85000"/>
            </a:schemeClr>
          </a:solidFill>
        </p:grpSpPr>
        <p:sp>
          <p:nvSpPr>
            <p:cNvPr id="339" name="Rectangle 338"/>
            <p:cNvSpPr/>
            <p:nvPr/>
          </p:nvSpPr>
          <p:spPr>
            <a:xfrm>
              <a:off x="9456992" y="5091776"/>
              <a:ext cx="1980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40" name="Rectangle 339"/>
            <p:cNvSpPr/>
            <p:nvPr/>
          </p:nvSpPr>
          <p:spPr>
            <a:xfrm>
              <a:off x="9724088" y="5091776"/>
              <a:ext cx="540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41" name="Rectangle 340"/>
            <p:cNvSpPr/>
            <p:nvPr/>
          </p:nvSpPr>
          <p:spPr>
            <a:xfrm>
              <a:off x="9848210" y="5091776"/>
              <a:ext cx="360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42" name="Rectangle 341"/>
            <p:cNvSpPr/>
            <p:nvPr/>
          </p:nvSpPr>
          <p:spPr>
            <a:xfrm>
              <a:off x="9989751" y="5091776"/>
              <a:ext cx="46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43" name="Rectangle 342"/>
            <p:cNvSpPr/>
            <p:nvPr/>
          </p:nvSpPr>
          <p:spPr>
            <a:xfrm>
              <a:off x="10110593" y="5091776"/>
              <a:ext cx="622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11178680" y="5091776"/>
              <a:ext cx="64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cxnSp>
          <p:nvCxnSpPr>
            <p:cNvPr id="345" name="Straight Connector 344"/>
            <p:cNvCxnSpPr/>
            <p:nvPr/>
          </p:nvCxnSpPr>
          <p:spPr>
            <a:xfrm>
              <a:off x="9656264" y="5199788"/>
              <a:ext cx="684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/>
          </p:nvCxnSpPr>
          <p:spPr>
            <a:xfrm>
              <a:off x="9775673" y="5199788"/>
              <a:ext cx="792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/>
          </p:nvCxnSpPr>
          <p:spPr>
            <a:xfrm>
              <a:off x="9880943" y="5199788"/>
              <a:ext cx="108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/>
          </p:nvCxnSpPr>
          <p:spPr>
            <a:xfrm>
              <a:off x="10038056" y="5199788"/>
              <a:ext cx="72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/>
          </p:nvCxnSpPr>
          <p:spPr>
            <a:xfrm>
              <a:off x="10733393" y="5199788"/>
              <a:ext cx="450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/>
          <p:cNvGrpSpPr/>
          <p:nvPr/>
        </p:nvGrpSpPr>
        <p:grpSpPr>
          <a:xfrm>
            <a:off x="5491079" y="1038100"/>
            <a:ext cx="1080212" cy="121918"/>
            <a:chOff x="11386425" y="5091776"/>
            <a:chExt cx="1914000" cy="216024"/>
          </a:xfrm>
          <a:solidFill>
            <a:schemeClr val="bg1">
              <a:lumMod val="85000"/>
            </a:schemeClr>
          </a:solidFill>
        </p:grpSpPr>
        <p:sp>
          <p:nvSpPr>
            <p:cNvPr id="351" name="Rectangle 350"/>
            <p:cNvSpPr/>
            <p:nvPr/>
          </p:nvSpPr>
          <p:spPr>
            <a:xfrm>
              <a:off x="11386425" y="5091776"/>
              <a:ext cx="2736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52" name="Rectangle 351"/>
            <p:cNvSpPr/>
            <p:nvPr/>
          </p:nvSpPr>
          <p:spPr>
            <a:xfrm>
              <a:off x="11723625" y="5091776"/>
              <a:ext cx="1576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cxnSp>
          <p:nvCxnSpPr>
            <p:cNvPr id="353" name="Straight Connector 352"/>
            <p:cNvCxnSpPr/>
            <p:nvPr/>
          </p:nvCxnSpPr>
          <p:spPr>
            <a:xfrm>
              <a:off x="11659705" y="5199788"/>
              <a:ext cx="648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4" name="Group 353"/>
          <p:cNvGrpSpPr/>
          <p:nvPr/>
        </p:nvGrpSpPr>
        <p:grpSpPr>
          <a:xfrm>
            <a:off x="6713272" y="1038100"/>
            <a:ext cx="1345503" cy="121918"/>
            <a:chOff x="12126531" y="1164299"/>
            <a:chExt cx="2384063" cy="216024"/>
          </a:xfrm>
          <a:solidFill>
            <a:schemeClr val="bg1">
              <a:lumMod val="85000"/>
            </a:schemeClr>
          </a:solidFill>
        </p:grpSpPr>
        <p:sp>
          <p:nvSpPr>
            <p:cNvPr id="355" name="Rectangle 354"/>
            <p:cNvSpPr/>
            <p:nvPr/>
          </p:nvSpPr>
          <p:spPr>
            <a:xfrm>
              <a:off x="14258594" y="1164299"/>
              <a:ext cx="2520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56" name="Rectangle 355"/>
            <p:cNvSpPr/>
            <p:nvPr/>
          </p:nvSpPr>
          <p:spPr>
            <a:xfrm>
              <a:off x="12126531" y="1164299"/>
              <a:ext cx="2044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cxnSp>
          <p:nvCxnSpPr>
            <p:cNvPr id="357" name="Straight Connector 356"/>
            <p:cNvCxnSpPr/>
            <p:nvPr/>
          </p:nvCxnSpPr>
          <p:spPr>
            <a:xfrm>
              <a:off x="14171331" y="1272311"/>
              <a:ext cx="90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8" name="Group 357"/>
          <p:cNvGrpSpPr/>
          <p:nvPr/>
        </p:nvGrpSpPr>
        <p:grpSpPr>
          <a:xfrm>
            <a:off x="1106668" y="1037086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59" name="Straight Connector 358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Arrow Connector 361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Arrow Connector 362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4" name="Group 363"/>
          <p:cNvGrpSpPr/>
          <p:nvPr/>
        </p:nvGrpSpPr>
        <p:grpSpPr>
          <a:xfrm>
            <a:off x="4209736" y="1037086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65" name="Straight Connector 364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Arrow Connector 367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Arrow Connector 368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0" name="Group 369"/>
          <p:cNvGrpSpPr/>
          <p:nvPr/>
        </p:nvGrpSpPr>
        <p:grpSpPr>
          <a:xfrm>
            <a:off x="6576739" y="1037086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71" name="Straight Connector 370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Arrow Connector 373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Arrow Connector 374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6" name="Rectangle 375"/>
          <p:cNvSpPr/>
          <p:nvPr/>
        </p:nvSpPr>
        <p:spPr>
          <a:xfrm>
            <a:off x="8195199" y="1040879"/>
            <a:ext cx="221460" cy="1219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6"/>
          </a:p>
        </p:txBody>
      </p:sp>
      <p:sp>
        <p:nvSpPr>
          <p:cNvPr id="377" name="Rectangle 376"/>
          <p:cNvSpPr/>
          <p:nvPr/>
        </p:nvSpPr>
        <p:spPr>
          <a:xfrm>
            <a:off x="8553183" y="1033289"/>
            <a:ext cx="227556" cy="1219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6"/>
          </a:p>
        </p:txBody>
      </p:sp>
      <p:grpSp>
        <p:nvGrpSpPr>
          <p:cNvPr id="378" name="Group 377"/>
          <p:cNvGrpSpPr/>
          <p:nvPr/>
        </p:nvGrpSpPr>
        <p:grpSpPr>
          <a:xfrm>
            <a:off x="8056567" y="1031274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79" name="Straight Connector 378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Arrow Connector 381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Arrow Connector 382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4" name="Group 383"/>
          <p:cNvGrpSpPr/>
          <p:nvPr/>
        </p:nvGrpSpPr>
        <p:grpSpPr>
          <a:xfrm>
            <a:off x="8416660" y="1033290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85" name="Straight Connector 384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Arrow Connector 387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Arrow Connector 388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0" name="Straight Connector 389"/>
          <p:cNvCxnSpPr/>
          <p:nvPr/>
        </p:nvCxnSpPr>
        <p:spPr>
          <a:xfrm>
            <a:off x="8768451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Connector 390"/>
          <p:cNvCxnSpPr/>
          <p:nvPr/>
        </p:nvCxnSpPr>
        <p:spPr>
          <a:xfrm>
            <a:off x="8196266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/>
          <p:nvPr/>
        </p:nvCxnSpPr>
        <p:spPr>
          <a:xfrm>
            <a:off x="6717182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/>
          <p:nvPr/>
        </p:nvCxnSpPr>
        <p:spPr>
          <a:xfrm>
            <a:off x="6560768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/>
          <p:nvPr/>
        </p:nvCxnSpPr>
        <p:spPr>
          <a:xfrm>
            <a:off x="4347808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5" name="Straight Connector 394"/>
          <p:cNvCxnSpPr/>
          <p:nvPr/>
        </p:nvCxnSpPr>
        <p:spPr>
          <a:xfrm>
            <a:off x="1243146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Connector 395"/>
          <p:cNvCxnSpPr/>
          <p:nvPr/>
        </p:nvCxnSpPr>
        <p:spPr>
          <a:xfrm>
            <a:off x="387351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Arrow Connector 396"/>
          <p:cNvCxnSpPr/>
          <p:nvPr/>
        </p:nvCxnSpPr>
        <p:spPr>
          <a:xfrm>
            <a:off x="382617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Arrow Connector 397"/>
          <p:cNvCxnSpPr/>
          <p:nvPr/>
        </p:nvCxnSpPr>
        <p:spPr>
          <a:xfrm>
            <a:off x="1243146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Arrow Connector 398"/>
          <p:cNvCxnSpPr/>
          <p:nvPr/>
        </p:nvCxnSpPr>
        <p:spPr>
          <a:xfrm>
            <a:off x="4347808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0" name="Straight Arrow Connector 399"/>
          <p:cNvCxnSpPr/>
          <p:nvPr/>
        </p:nvCxnSpPr>
        <p:spPr>
          <a:xfrm flipH="1">
            <a:off x="6473346" y="908797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Arrow Connector 400"/>
          <p:cNvCxnSpPr/>
          <p:nvPr/>
        </p:nvCxnSpPr>
        <p:spPr>
          <a:xfrm>
            <a:off x="6720959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2" name="Straight Arrow Connector 401"/>
          <p:cNvCxnSpPr/>
          <p:nvPr/>
        </p:nvCxnSpPr>
        <p:spPr>
          <a:xfrm>
            <a:off x="8195318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3" name="Straight Arrow Connector 402"/>
          <p:cNvCxnSpPr/>
          <p:nvPr/>
        </p:nvCxnSpPr>
        <p:spPr>
          <a:xfrm flipH="1">
            <a:off x="8684814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Straight Connector 403"/>
          <p:cNvCxnSpPr/>
          <p:nvPr/>
        </p:nvCxnSpPr>
        <p:spPr>
          <a:xfrm>
            <a:off x="336791" y="1106101"/>
            <a:ext cx="0" cy="76641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5" name="Straight Connector 404"/>
          <p:cNvCxnSpPr/>
          <p:nvPr/>
        </p:nvCxnSpPr>
        <p:spPr>
          <a:xfrm>
            <a:off x="761198" y="1107061"/>
            <a:ext cx="2176517" cy="53022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/>
          <p:cNvCxnSpPr/>
          <p:nvPr/>
        </p:nvCxnSpPr>
        <p:spPr>
          <a:xfrm>
            <a:off x="336791" y="1182742"/>
            <a:ext cx="162558" cy="45454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Straight Connector 406"/>
          <p:cNvCxnSpPr>
            <a:stCxn id="339" idx="2"/>
          </p:cNvCxnSpPr>
          <p:nvPr/>
        </p:nvCxnSpPr>
        <p:spPr>
          <a:xfrm>
            <a:off x="4402598" y="1160018"/>
            <a:ext cx="577095" cy="48920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Straight Connector 407"/>
          <p:cNvCxnSpPr/>
          <p:nvPr/>
        </p:nvCxnSpPr>
        <p:spPr>
          <a:xfrm>
            <a:off x="5809711" y="1159855"/>
            <a:ext cx="472987" cy="48226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/>
          <p:cNvCxnSpPr/>
          <p:nvPr/>
        </p:nvCxnSpPr>
        <p:spPr>
          <a:xfrm flipH="1">
            <a:off x="7042299" y="1177613"/>
            <a:ext cx="812788" cy="4780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" name="Straight Connector 409"/>
          <p:cNvCxnSpPr/>
          <p:nvPr/>
        </p:nvCxnSpPr>
        <p:spPr>
          <a:xfrm flipH="1">
            <a:off x="7201009" y="1177613"/>
            <a:ext cx="654078" cy="46450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Straight Connector 410"/>
          <p:cNvCxnSpPr/>
          <p:nvPr/>
        </p:nvCxnSpPr>
        <p:spPr>
          <a:xfrm flipH="1">
            <a:off x="7792576" y="1169469"/>
            <a:ext cx="376141" cy="47369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Straight Connector 411"/>
          <p:cNvCxnSpPr/>
          <p:nvPr/>
        </p:nvCxnSpPr>
        <p:spPr>
          <a:xfrm flipH="1">
            <a:off x="7980646" y="1156153"/>
            <a:ext cx="251443" cy="48397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3" name="Straight Connector 412"/>
          <p:cNvCxnSpPr/>
          <p:nvPr/>
        </p:nvCxnSpPr>
        <p:spPr>
          <a:xfrm>
            <a:off x="8778589" y="1141288"/>
            <a:ext cx="133123" cy="49584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4" name="Straight Connector 413"/>
          <p:cNvCxnSpPr/>
          <p:nvPr/>
        </p:nvCxnSpPr>
        <p:spPr>
          <a:xfrm>
            <a:off x="8536276" y="1110439"/>
            <a:ext cx="0" cy="6095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5" name="Straight Connector 414"/>
          <p:cNvCxnSpPr/>
          <p:nvPr/>
        </p:nvCxnSpPr>
        <p:spPr>
          <a:xfrm>
            <a:off x="8434916" y="1110439"/>
            <a:ext cx="0" cy="6095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6" name="Straight Connector 415"/>
          <p:cNvCxnSpPr/>
          <p:nvPr/>
        </p:nvCxnSpPr>
        <p:spPr>
          <a:xfrm>
            <a:off x="8170980" y="1110439"/>
            <a:ext cx="0" cy="6095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/>
          <p:cNvCxnSpPr/>
          <p:nvPr/>
        </p:nvCxnSpPr>
        <p:spPr>
          <a:xfrm>
            <a:off x="8066623" y="1110439"/>
            <a:ext cx="0" cy="6095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8" name="Straight Connector 417"/>
          <p:cNvCxnSpPr/>
          <p:nvPr/>
        </p:nvCxnSpPr>
        <p:spPr>
          <a:xfrm>
            <a:off x="61062" y="1100269"/>
            <a:ext cx="3250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9" name="Straight Connector 418"/>
          <p:cNvCxnSpPr/>
          <p:nvPr/>
        </p:nvCxnSpPr>
        <p:spPr>
          <a:xfrm>
            <a:off x="336791" y="1184070"/>
            <a:ext cx="347243" cy="45321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/>
          <p:cNvCxnSpPr/>
          <p:nvPr/>
        </p:nvCxnSpPr>
        <p:spPr>
          <a:xfrm>
            <a:off x="336791" y="1185586"/>
            <a:ext cx="538737" cy="46430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1" name="Straight Connector 420"/>
          <p:cNvCxnSpPr/>
          <p:nvPr/>
        </p:nvCxnSpPr>
        <p:spPr>
          <a:xfrm>
            <a:off x="336791" y="1184070"/>
            <a:ext cx="712656" cy="45804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/>
          <p:cNvCxnSpPr/>
          <p:nvPr/>
        </p:nvCxnSpPr>
        <p:spPr>
          <a:xfrm>
            <a:off x="336791" y="1185586"/>
            <a:ext cx="900282" cy="46515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3" name="Straight Connector 422"/>
          <p:cNvCxnSpPr/>
          <p:nvPr/>
        </p:nvCxnSpPr>
        <p:spPr>
          <a:xfrm>
            <a:off x="336791" y="1184071"/>
            <a:ext cx="1095923" cy="46515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4" name="Straight Connector 423"/>
          <p:cNvCxnSpPr/>
          <p:nvPr/>
        </p:nvCxnSpPr>
        <p:spPr>
          <a:xfrm>
            <a:off x="336791" y="1188616"/>
            <a:ext cx="1291563" cy="4590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5" name="Straight Connector 424"/>
          <p:cNvCxnSpPr/>
          <p:nvPr/>
        </p:nvCxnSpPr>
        <p:spPr>
          <a:xfrm>
            <a:off x="336791" y="1185586"/>
            <a:ext cx="1487203" cy="46060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/>
          <p:cNvCxnSpPr/>
          <p:nvPr/>
        </p:nvCxnSpPr>
        <p:spPr>
          <a:xfrm>
            <a:off x="336791" y="1185586"/>
            <a:ext cx="1682843" cy="4590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7" name="Straight Connector 426"/>
          <p:cNvCxnSpPr/>
          <p:nvPr/>
        </p:nvCxnSpPr>
        <p:spPr>
          <a:xfrm>
            <a:off x="336791" y="1185586"/>
            <a:ext cx="1878484" cy="45757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Straight Connector 427"/>
          <p:cNvCxnSpPr/>
          <p:nvPr/>
        </p:nvCxnSpPr>
        <p:spPr>
          <a:xfrm>
            <a:off x="336791" y="1182742"/>
            <a:ext cx="2074124" cy="45890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/>
          <p:cNvCxnSpPr/>
          <p:nvPr/>
        </p:nvCxnSpPr>
        <p:spPr>
          <a:xfrm>
            <a:off x="336791" y="1184071"/>
            <a:ext cx="2269764" cy="45606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" name="Straight Connector 429"/>
          <p:cNvCxnSpPr/>
          <p:nvPr/>
        </p:nvCxnSpPr>
        <p:spPr>
          <a:xfrm>
            <a:off x="336791" y="1182742"/>
            <a:ext cx="2465404" cy="45587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/>
          <p:cNvCxnSpPr/>
          <p:nvPr/>
        </p:nvCxnSpPr>
        <p:spPr>
          <a:xfrm>
            <a:off x="761198" y="1101257"/>
            <a:ext cx="2376009" cy="53603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2" name="Straight Connector 431"/>
          <p:cNvCxnSpPr/>
          <p:nvPr/>
        </p:nvCxnSpPr>
        <p:spPr>
          <a:xfrm>
            <a:off x="2055844" y="1110439"/>
            <a:ext cx="1654020" cy="53167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/>
          <p:cNvCxnSpPr>
            <a:stCxn id="323" idx="2"/>
          </p:cNvCxnSpPr>
          <p:nvPr/>
        </p:nvCxnSpPr>
        <p:spPr>
          <a:xfrm>
            <a:off x="2299923" y="1160019"/>
            <a:ext cx="1579876" cy="477270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Straight Connector 433"/>
          <p:cNvCxnSpPr/>
          <p:nvPr/>
        </p:nvCxnSpPr>
        <p:spPr>
          <a:xfrm>
            <a:off x="2685489" y="1105053"/>
            <a:ext cx="1373217" cy="53223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5" name="Straight Connector 434"/>
          <p:cNvCxnSpPr/>
          <p:nvPr/>
        </p:nvCxnSpPr>
        <p:spPr>
          <a:xfrm>
            <a:off x="2685490" y="1093511"/>
            <a:ext cx="1559770" cy="5563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/>
          <p:cNvCxnSpPr/>
          <p:nvPr/>
        </p:nvCxnSpPr>
        <p:spPr>
          <a:xfrm>
            <a:off x="3112830" y="1100270"/>
            <a:ext cx="1503638" cy="53701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Straight Connector 436"/>
          <p:cNvCxnSpPr/>
          <p:nvPr/>
        </p:nvCxnSpPr>
        <p:spPr>
          <a:xfrm>
            <a:off x="3111335" y="1100269"/>
            <a:ext cx="1317743" cy="54184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33" y="1640865"/>
            <a:ext cx="8838095" cy="1596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39" name="Straight Connector 438"/>
          <p:cNvCxnSpPr/>
          <p:nvPr/>
        </p:nvCxnSpPr>
        <p:spPr>
          <a:xfrm>
            <a:off x="5796307" y="1150647"/>
            <a:ext cx="677354" cy="48648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/>
          <p:cNvCxnSpPr/>
          <p:nvPr/>
        </p:nvCxnSpPr>
        <p:spPr>
          <a:xfrm>
            <a:off x="5809711" y="1159856"/>
            <a:ext cx="862125" cy="48027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1" name="Straight Connector 440"/>
          <p:cNvCxnSpPr/>
          <p:nvPr/>
        </p:nvCxnSpPr>
        <p:spPr>
          <a:xfrm>
            <a:off x="7855087" y="1102420"/>
            <a:ext cx="0" cy="609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Straight Connector 441"/>
          <p:cNvCxnSpPr/>
          <p:nvPr/>
        </p:nvCxnSpPr>
        <p:spPr>
          <a:xfrm flipH="1">
            <a:off x="7402489" y="1182123"/>
            <a:ext cx="654078" cy="46450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Straight Connector 442"/>
          <p:cNvCxnSpPr/>
          <p:nvPr/>
        </p:nvCxnSpPr>
        <p:spPr>
          <a:xfrm flipH="1">
            <a:off x="8150460" y="1171391"/>
            <a:ext cx="81629" cy="45548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Straight Connector 443"/>
          <p:cNvCxnSpPr/>
          <p:nvPr/>
        </p:nvCxnSpPr>
        <p:spPr>
          <a:xfrm flipH="1">
            <a:off x="8731475" y="1179626"/>
            <a:ext cx="36976" cy="44725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5" name="Straight Connector 444"/>
          <p:cNvCxnSpPr/>
          <p:nvPr/>
        </p:nvCxnSpPr>
        <p:spPr>
          <a:xfrm flipH="1">
            <a:off x="8553183" y="1156459"/>
            <a:ext cx="212901" cy="48367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TextBox 445"/>
          <p:cNvSpPr txBox="1"/>
          <p:nvPr/>
        </p:nvSpPr>
        <p:spPr>
          <a:xfrm>
            <a:off x="477859" y="705977"/>
            <a:ext cx="748679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PP1-Like</a:t>
            </a:r>
          </a:p>
        </p:txBody>
      </p:sp>
      <p:sp>
        <p:nvSpPr>
          <p:cNvPr id="447" name="TextBox 446"/>
          <p:cNvSpPr txBox="1"/>
          <p:nvPr/>
        </p:nvSpPr>
        <p:spPr>
          <a:xfrm>
            <a:off x="2185406" y="705977"/>
            <a:ext cx="748679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TaMKK3-A</a:t>
            </a:r>
          </a:p>
        </p:txBody>
      </p:sp>
      <p:sp>
        <p:nvSpPr>
          <p:cNvPr id="448" name="TextBox 447"/>
          <p:cNvSpPr txBox="1"/>
          <p:nvPr/>
        </p:nvSpPr>
        <p:spPr>
          <a:xfrm>
            <a:off x="4408427" y="705977"/>
            <a:ext cx="770222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ASC1-Like</a:t>
            </a:r>
          </a:p>
        </p:txBody>
      </p:sp>
      <p:sp>
        <p:nvSpPr>
          <p:cNvPr id="449" name="TextBox 448"/>
          <p:cNvSpPr txBox="1"/>
          <p:nvPr/>
        </p:nvSpPr>
        <p:spPr>
          <a:xfrm>
            <a:off x="5734128" y="705977"/>
            <a:ext cx="934827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LRR1-Kinase 1</a:t>
            </a:r>
          </a:p>
        </p:txBody>
      </p:sp>
      <p:sp>
        <p:nvSpPr>
          <p:cNvPr id="450" name="TextBox 449"/>
          <p:cNvSpPr txBox="1"/>
          <p:nvPr/>
        </p:nvSpPr>
        <p:spPr>
          <a:xfrm>
            <a:off x="6978086" y="705977"/>
            <a:ext cx="1002559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LRR1-Kinase 2</a:t>
            </a:r>
          </a:p>
        </p:txBody>
      </p:sp>
      <p:sp>
        <p:nvSpPr>
          <p:cNvPr id="451" name="TextBox 450"/>
          <p:cNvSpPr txBox="1"/>
          <p:nvPr/>
        </p:nvSpPr>
        <p:spPr>
          <a:xfrm>
            <a:off x="8022024" y="705977"/>
            <a:ext cx="637610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PM19-A2</a:t>
            </a:r>
          </a:p>
        </p:txBody>
      </p:sp>
      <p:sp>
        <p:nvSpPr>
          <p:cNvPr id="452" name="TextBox 451"/>
          <p:cNvSpPr txBox="1"/>
          <p:nvPr/>
        </p:nvSpPr>
        <p:spPr>
          <a:xfrm>
            <a:off x="8505318" y="705977"/>
            <a:ext cx="651489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PM19-A1</a:t>
            </a:r>
          </a:p>
        </p:txBody>
      </p:sp>
      <p:sp>
        <p:nvSpPr>
          <p:cNvPr id="453" name="TextBox 452"/>
          <p:cNvSpPr txBox="1"/>
          <p:nvPr/>
        </p:nvSpPr>
        <p:spPr>
          <a:xfrm>
            <a:off x="5383773" y="1449457"/>
            <a:ext cx="642539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ERF_C</a:t>
            </a:r>
          </a:p>
        </p:txBody>
      </p:sp>
    </p:spTree>
    <p:extLst>
      <p:ext uri="{BB962C8B-B14F-4D97-AF65-F5344CB8AC3E}">
        <p14:creationId xmlns:p14="http://schemas.microsoft.com/office/powerpoint/2010/main" val="3009088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9" name="Straight Connector 308"/>
          <p:cNvCxnSpPr/>
          <p:nvPr/>
        </p:nvCxnSpPr>
        <p:spPr>
          <a:xfrm>
            <a:off x="917643" y="1101257"/>
            <a:ext cx="2392289" cy="54085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0" name="Group 309"/>
          <p:cNvGrpSpPr/>
          <p:nvPr/>
        </p:nvGrpSpPr>
        <p:grpSpPr>
          <a:xfrm>
            <a:off x="5353538" y="1037086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11" name="Straight Connector 310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Arrow Connector 313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Arrow Connector 314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6" name="Group 315"/>
          <p:cNvGrpSpPr/>
          <p:nvPr/>
        </p:nvGrpSpPr>
        <p:grpSpPr>
          <a:xfrm>
            <a:off x="386637" y="1038100"/>
            <a:ext cx="720030" cy="121918"/>
            <a:chOff x="1116236" y="5091776"/>
            <a:chExt cx="1275804" cy="216024"/>
          </a:xfrm>
          <a:solidFill>
            <a:schemeClr val="bg1">
              <a:lumMod val="85000"/>
            </a:schemeClr>
          </a:solidFill>
        </p:grpSpPr>
        <p:sp>
          <p:nvSpPr>
            <p:cNvPr id="317" name="Rectangle 316"/>
            <p:cNvSpPr/>
            <p:nvPr/>
          </p:nvSpPr>
          <p:spPr>
            <a:xfrm>
              <a:off x="1116236" y="5091776"/>
              <a:ext cx="568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18" name="Rectangle 317"/>
            <p:cNvSpPr/>
            <p:nvPr/>
          </p:nvSpPr>
          <p:spPr>
            <a:xfrm>
              <a:off x="2255240" y="5091776"/>
              <a:ext cx="136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cxnSp>
          <p:nvCxnSpPr>
            <p:cNvPr id="319" name="Straight Connector 318"/>
            <p:cNvCxnSpPr/>
            <p:nvPr/>
          </p:nvCxnSpPr>
          <p:spPr>
            <a:xfrm>
              <a:off x="1679240" y="5199788"/>
              <a:ext cx="576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0" name="Group 319"/>
          <p:cNvGrpSpPr/>
          <p:nvPr/>
        </p:nvGrpSpPr>
        <p:grpSpPr>
          <a:xfrm>
            <a:off x="1243075" y="1038100"/>
            <a:ext cx="2963948" cy="121918"/>
            <a:chOff x="2903376" y="5091776"/>
            <a:chExt cx="5251746" cy="216024"/>
          </a:xfrm>
          <a:solidFill>
            <a:schemeClr val="bg1">
              <a:lumMod val="85000"/>
            </a:schemeClr>
          </a:solidFill>
        </p:grpSpPr>
        <p:sp>
          <p:nvSpPr>
            <p:cNvPr id="321" name="Rectangle 320"/>
            <p:cNvSpPr/>
            <p:nvPr/>
          </p:nvSpPr>
          <p:spPr>
            <a:xfrm>
              <a:off x="2903376" y="5091776"/>
              <a:ext cx="864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2" name="Rectangle 321"/>
            <p:cNvSpPr/>
            <p:nvPr/>
          </p:nvSpPr>
          <p:spPr>
            <a:xfrm>
              <a:off x="3295840" y="5091776"/>
              <a:ext cx="1836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3" name="Rectangle 322"/>
            <p:cNvSpPr/>
            <p:nvPr/>
          </p:nvSpPr>
          <p:spPr>
            <a:xfrm>
              <a:off x="4696778" y="5091776"/>
              <a:ext cx="1584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4" name="Rectangle 323"/>
            <p:cNvSpPr/>
            <p:nvPr/>
          </p:nvSpPr>
          <p:spPr>
            <a:xfrm>
              <a:off x="4929797" y="5091776"/>
              <a:ext cx="1116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5" name="Rectangle 324"/>
            <p:cNvSpPr/>
            <p:nvPr/>
          </p:nvSpPr>
          <p:spPr>
            <a:xfrm>
              <a:off x="5132225" y="5091776"/>
              <a:ext cx="1224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6" name="Rectangle 325"/>
            <p:cNvSpPr/>
            <p:nvPr/>
          </p:nvSpPr>
          <p:spPr>
            <a:xfrm>
              <a:off x="5543284" y="5091776"/>
              <a:ext cx="82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7" name="Rectangle 326"/>
            <p:cNvSpPr/>
            <p:nvPr/>
          </p:nvSpPr>
          <p:spPr>
            <a:xfrm>
              <a:off x="6565587" y="5091776"/>
              <a:ext cx="792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8" name="Rectangle 327"/>
            <p:cNvSpPr/>
            <p:nvPr/>
          </p:nvSpPr>
          <p:spPr>
            <a:xfrm>
              <a:off x="7506921" y="5091776"/>
              <a:ext cx="684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29" name="Rectangle 328"/>
            <p:cNvSpPr/>
            <p:nvPr/>
          </p:nvSpPr>
          <p:spPr>
            <a:xfrm>
              <a:off x="7892322" y="5091776"/>
              <a:ext cx="262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cxnSp>
          <p:nvCxnSpPr>
            <p:cNvPr id="330" name="Straight Connector 329"/>
            <p:cNvCxnSpPr/>
            <p:nvPr/>
          </p:nvCxnSpPr>
          <p:spPr>
            <a:xfrm>
              <a:off x="2986425" y="5199788"/>
              <a:ext cx="306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/>
          </p:nvCxnSpPr>
          <p:spPr>
            <a:xfrm>
              <a:off x="3476041" y="5199788"/>
              <a:ext cx="12168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/>
          </p:nvCxnSpPr>
          <p:spPr>
            <a:xfrm>
              <a:off x="4851779" y="5199788"/>
              <a:ext cx="756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>
              <a:off x="5038625" y="5199788"/>
              <a:ext cx="936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>
              <a:off x="5254625" y="5199788"/>
              <a:ext cx="2844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/>
          </p:nvCxnSpPr>
          <p:spPr>
            <a:xfrm>
              <a:off x="5622685" y="5199788"/>
              <a:ext cx="9396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/>
          </p:nvCxnSpPr>
          <p:spPr>
            <a:xfrm>
              <a:off x="6642283" y="5199788"/>
              <a:ext cx="8604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/>
          </p:nvCxnSpPr>
          <p:spPr>
            <a:xfrm>
              <a:off x="7571922" y="5199788"/>
              <a:ext cx="3204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8" name="Group 337"/>
          <p:cNvGrpSpPr/>
          <p:nvPr/>
        </p:nvGrpSpPr>
        <p:grpSpPr>
          <a:xfrm>
            <a:off x="4346725" y="1038100"/>
            <a:ext cx="1008247" cy="121918"/>
            <a:chOff x="9456992" y="5091776"/>
            <a:chExt cx="1786488" cy="216024"/>
          </a:xfrm>
          <a:solidFill>
            <a:schemeClr val="bg1">
              <a:lumMod val="85000"/>
            </a:schemeClr>
          </a:solidFill>
        </p:grpSpPr>
        <p:sp>
          <p:nvSpPr>
            <p:cNvPr id="339" name="Rectangle 338"/>
            <p:cNvSpPr/>
            <p:nvPr/>
          </p:nvSpPr>
          <p:spPr>
            <a:xfrm>
              <a:off x="9456992" y="5091776"/>
              <a:ext cx="1980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40" name="Rectangle 339"/>
            <p:cNvSpPr/>
            <p:nvPr/>
          </p:nvSpPr>
          <p:spPr>
            <a:xfrm>
              <a:off x="9724088" y="5091776"/>
              <a:ext cx="540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41" name="Rectangle 340"/>
            <p:cNvSpPr/>
            <p:nvPr/>
          </p:nvSpPr>
          <p:spPr>
            <a:xfrm>
              <a:off x="9848210" y="5091776"/>
              <a:ext cx="360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42" name="Rectangle 341"/>
            <p:cNvSpPr/>
            <p:nvPr/>
          </p:nvSpPr>
          <p:spPr>
            <a:xfrm>
              <a:off x="9989751" y="5091776"/>
              <a:ext cx="46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43" name="Rectangle 342"/>
            <p:cNvSpPr/>
            <p:nvPr/>
          </p:nvSpPr>
          <p:spPr>
            <a:xfrm>
              <a:off x="10110593" y="5091776"/>
              <a:ext cx="622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44" name="Rectangle 343"/>
            <p:cNvSpPr/>
            <p:nvPr/>
          </p:nvSpPr>
          <p:spPr>
            <a:xfrm>
              <a:off x="11178680" y="5091776"/>
              <a:ext cx="64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cxnSp>
          <p:nvCxnSpPr>
            <p:cNvPr id="345" name="Straight Connector 344"/>
            <p:cNvCxnSpPr/>
            <p:nvPr/>
          </p:nvCxnSpPr>
          <p:spPr>
            <a:xfrm>
              <a:off x="9656264" y="5199788"/>
              <a:ext cx="684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/>
          </p:nvCxnSpPr>
          <p:spPr>
            <a:xfrm>
              <a:off x="9775673" y="5199788"/>
              <a:ext cx="792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/>
          </p:nvCxnSpPr>
          <p:spPr>
            <a:xfrm>
              <a:off x="9880943" y="5199788"/>
              <a:ext cx="108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/>
          </p:nvCxnSpPr>
          <p:spPr>
            <a:xfrm>
              <a:off x="10038056" y="5199788"/>
              <a:ext cx="72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/>
          </p:nvCxnSpPr>
          <p:spPr>
            <a:xfrm>
              <a:off x="10733393" y="5199788"/>
              <a:ext cx="450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/>
          <p:cNvGrpSpPr/>
          <p:nvPr/>
        </p:nvGrpSpPr>
        <p:grpSpPr>
          <a:xfrm>
            <a:off x="5491079" y="1038100"/>
            <a:ext cx="1080212" cy="121918"/>
            <a:chOff x="11386425" y="5091776"/>
            <a:chExt cx="1914000" cy="216024"/>
          </a:xfrm>
          <a:solidFill>
            <a:schemeClr val="bg1">
              <a:lumMod val="85000"/>
            </a:schemeClr>
          </a:solidFill>
        </p:grpSpPr>
        <p:sp>
          <p:nvSpPr>
            <p:cNvPr id="351" name="Rectangle 350"/>
            <p:cNvSpPr/>
            <p:nvPr/>
          </p:nvSpPr>
          <p:spPr>
            <a:xfrm>
              <a:off x="11386425" y="5091776"/>
              <a:ext cx="2736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52" name="Rectangle 351"/>
            <p:cNvSpPr/>
            <p:nvPr/>
          </p:nvSpPr>
          <p:spPr>
            <a:xfrm>
              <a:off x="11723625" y="5091776"/>
              <a:ext cx="1576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cxnSp>
          <p:nvCxnSpPr>
            <p:cNvPr id="353" name="Straight Connector 352"/>
            <p:cNvCxnSpPr/>
            <p:nvPr/>
          </p:nvCxnSpPr>
          <p:spPr>
            <a:xfrm>
              <a:off x="11659705" y="5199788"/>
              <a:ext cx="648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4" name="Group 353"/>
          <p:cNvGrpSpPr/>
          <p:nvPr/>
        </p:nvGrpSpPr>
        <p:grpSpPr>
          <a:xfrm>
            <a:off x="6713272" y="1038100"/>
            <a:ext cx="1345503" cy="121918"/>
            <a:chOff x="12126531" y="1164299"/>
            <a:chExt cx="2384063" cy="216024"/>
          </a:xfrm>
          <a:solidFill>
            <a:schemeClr val="bg1">
              <a:lumMod val="85000"/>
            </a:schemeClr>
          </a:solidFill>
        </p:grpSpPr>
        <p:sp>
          <p:nvSpPr>
            <p:cNvPr id="355" name="Rectangle 354"/>
            <p:cNvSpPr/>
            <p:nvPr/>
          </p:nvSpPr>
          <p:spPr>
            <a:xfrm>
              <a:off x="14258594" y="1164299"/>
              <a:ext cx="2520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sp>
          <p:nvSpPr>
            <p:cNvPr id="356" name="Rectangle 355"/>
            <p:cNvSpPr/>
            <p:nvPr/>
          </p:nvSpPr>
          <p:spPr>
            <a:xfrm>
              <a:off x="12126531" y="1164299"/>
              <a:ext cx="2044800" cy="21602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6"/>
            </a:p>
          </p:txBody>
        </p:sp>
        <p:cxnSp>
          <p:nvCxnSpPr>
            <p:cNvPr id="357" name="Straight Connector 356"/>
            <p:cNvCxnSpPr/>
            <p:nvPr/>
          </p:nvCxnSpPr>
          <p:spPr>
            <a:xfrm>
              <a:off x="14171331" y="1272311"/>
              <a:ext cx="9000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8" name="Group 357"/>
          <p:cNvGrpSpPr/>
          <p:nvPr/>
        </p:nvGrpSpPr>
        <p:grpSpPr>
          <a:xfrm>
            <a:off x="1106668" y="1037086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59" name="Straight Connector 358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Arrow Connector 361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Arrow Connector 362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4" name="Group 363"/>
          <p:cNvGrpSpPr/>
          <p:nvPr/>
        </p:nvGrpSpPr>
        <p:grpSpPr>
          <a:xfrm>
            <a:off x="4209736" y="1037086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65" name="Straight Connector 364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Arrow Connector 367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Arrow Connector 368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0" name="Group 369"/>
          <p:cNvGrpSpPr/>
          <p:nvPr/>
        </p:nvGrpSpPr>
        <p:grpSpPr>
          <a:xfrm>
            <a:off x="6576739" y="1037086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71" name="Straight Connector 370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Arrow Connector 373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Arrow Connector 374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6" name="Rectangle 375"/>
          <p:cNvSpPr/>
          <p:nvPr/>
        </p:nvSpPr>
        <p:spPr>
          <a:xfrm>
            <a:off x="8195199" y="1040879"/>
            <a:ext cx="221460" cy="1219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6"/>
          </a:p>
        </p:txBody>
      </p:sp>
      <p:sp>
        <p:nvSpPr>
          <p:cNvPr id="377" name="Rectangle 376"/>
          <p:cNvSpPr/>
          <p:nvPr/>
        </p:nvSpPr>
        <p:spPr>
          <a:xfrm>
            <a:off x="8553183" y="1033289"/>
            <a:ext cx="227556" cy="1219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6"/>
          </a:p>
        </p:txBody>
      </p:sp>
      <p:grpSp>
        <p:nvGrpSpPr>
          <p:cNvPr id="378" name="Group 377"/>
          <p:cNvGrpSpPr/>
          <p:nvPr/>
        </p:nvGrpSpPr>
        <p:grpSpPr>
          <a:xfrm>
            <a:off x="8056567" y="1031274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79" name="Straight Connector 378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Arrow Connector 381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Arrow Connector 382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4" name="Group 383"/>
          <p:cNvGrpSpPr/>
          <p:nvPr/>
        </p:nvGrpSpPr>
        <p:grpSpPr>
          <a:xfrm>
            <a:off x="8416660" y="1033290"/>
            <a:ext cx="130406" cy="123948"/>
            <a:chOff x="13120417" y="3011705"/>
            <a:chExt cx="385724" cy="312263"/>
          </a:xfrm>
          <a:solidFill>
            <a:schemeClr val="bg1">
              <a:lumMod val="85000"/>
            </a:schemeClr>
          </a:solidFill>
        </p:grpSpPr>
        <p:cxnSp>
          <p:nvCxnSpPr>
            <p:cNvPr id="385" name="Straight Connector 384"/>
            <p:cNvCxnSpPr/>
            <p:nvPr/>
          </p:nvCxnSpPr>
          <p:spPr>
            <a:xfrm rot="990782">
              <a:off x="13255527" y="3011705"/>
              <a:ext cx="0" cy="180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/>
            <p:cNvCxnSpPr/>
            <p:nvPr/>
          </p:nvCxnSpPr>
          <p:spPr>
            <a:xfrm flipH="1" flipV="1">
              <a:off x="13273663" y="3024559"/>
              <a:ext cx="79709" cy="287884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/>
            <p:cNvCxnSpPr/>
            <p:nvPr/>
          </p:nvCxnSpPr>
          <p:spPr>
            <a:xfrm rot="990782">
              <a:off x="13377675" y="3179968"/>
              <a:ext cx="0" cy="144000"/>
            </a:xfrm>
            <a:prstGeom prst="line">
              <a:avLst/>
            </a:prstGeom>
            <a:grpFill/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Arrow Connector 387"/>
            <p:cNvCxnSpPr/>
            <p:nvPr/>
          </p:nvCxnSpPr>
          <p:spPr>
            <a:xfrm flipH="1">
              <a:off x="13120417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Arrow Connector 388"/>
            <p:cNvCxnSpPr/>
            <p:nvPr/>
          </p:nvCxnSpPr>
          <p:spPr>
            <a:xfrm flipH="1">
              <a:off x="13398141" y="3187993"/>
              <a:ext cx="108000" cy="0"/>
            </a:xfrm>
            <a:prstGeom prst="straightConnector1">
              <a:avLst/>
            </a:prstGeom>
            <a:grpFill/>
            <a:ln>
              <a:solidFill>
                <a:schemeClr val="tx1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0" name="Straight Connector 389"/>
          <p:cNvCxnSpPr/>
          <p:nvPr/>
        </p:nvCxnSpPr>
        <p:spPr>
          <a:xfrm>
            <a:off x="8768451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Connector 390"/>
          <p:cNvCxnSpPr/>
          <p:nvPr/>
        </p:nvCxnSpPr>
        <p:spPr>
          <a:xfrm>
            <a:off x="8196266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/>
          <p:nvPr/>
        </p:nvCxnSpPr>
        <p:spPr>
          <a:xfrm>
            <a:off x="6717182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/>
          <p:nvPr/>
        </p:nvCxnSpPr>
        <p:spPr>
          <a:xfrm>
            <a:off x="6560768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/>
          <p:nvPr/>
        </p:nvCxnSpPr>
        <p:spPr>
          <a:xfrm>
            <a:off x="4347808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5" name="Straight Connector 394"/>
          <p:cNvCxnSpPr/>
          <p:nvPr/>
        </p:nvCxnSpPr>
        <p:spPr>
          <a:xfrm>
            <a:off x="1243146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Connector 395"/>
          <p:cNvCxnSpPr/>
          <p:nvPr/>
        </p:nvCxnSpPr>
        <p:spPr>
          <a:xfrm>
            <a:off x="387351" y="913637"/>
            <a:ext cx="0" cy="121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Arrow Connector 396"/>
          <p:cNvCxnSpPr/>
          <p:nvPr/>
        </p:nvCxnSpPr>
        <p:spPr>
          <a:xfrm>
            <a:off x="382617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Arrow Connector 397"/>
          <p:cNvCxnSpPr/>
          <p:nvPr/>
        </p:nvCxnSpPr>
        <p:spPr>
          <a:xfrm>
            <a:off x="1243146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Arrow Connector 398"/>
          <p:cNvCxnSpPr/>
          <p:nvPr/>
        </p:nvCxnSpPr>
        <p:spPr>
          <a:xfrm>
            <a:off x="4347808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0" name="Straight Arrow Connector 399"/>
          <p:cNvCxnSpPr/>
          <p:nvPr/>
        </p:nvCxnSpPr>
        <p:spPr>
          <a:xfrm flipH="1">
            <a:off x="6473346" y="908797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Arrow Connector 400"/>
          <p:cNvCxnSpPr/>
          <p:nvPr/>
        </p:nvCxnSpPr>
        <p:spPr>
          <a:xfrm>
            <a:off x="6720959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2" name="Straight Arrow Connector 401"/>
          <p:cNvCxnSpPr/>
          <p:nvPr/>
        </p:nvCxnSpPr>
        <p:spPr>
          <a:xfrm>
            <a:off x="8195318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3" name="Straight Arrow Connector 402"/>
          <p:cNvCxnSpPr/>
          <p:nvPr/>
        </p:nvCxnSpPr>
        <p:spPr>
          <a:xfrm flipH="1">
            <a:off x="8684814" y="915499"/>
            <a:ext cx="8127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Straight Connector 403"/>
          <p:cNvCxnSpPr/>
          <p:nvPr/>
        </p:nvCxnSpPr>
        <p:spPr>
          <a:xfrm>
            <a:off x="336791" y="1106101"/>
            <a:ext cx="0" cy="76641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5" name="Straight Connector 404"/>
          <p:cNvCxnSpPr/>
          <p:nvPr/>
        </p:nvCxnSpPr>
        <p:spPr>
          <a:xfrm>
            <a:off x="761198" y="1107061"/>
            <a:ext cx="2176517" cy="53022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/>
          <p:cNvCxnSpPr/>
          <p:nvPr/>
        </p:nvCxnSpPr>
        <p:spPr>
          <a:xfrm>
            <a:off x="336791" y="1182742"/>
            <a:ext cx="162558" cy="45454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Straight Connector 406"/>
          <p:cNvCxnSpPr>
            <a:stCxn id="339" idx="2"/>
          </p:cNvCxnSpPr>
          <p:nvPr/>
        </p:nvCxnSpPr>
        <p:spPr>
          <a:xfrm>
            <a:off x="4402598" y="1160018"/>
            <a:ext cx="577095" cy="48920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Straight Connector 407"/>
          <p:cNvCxnSpPr/>
          <p:nvPr/>
        </p:nvCxnSpPr>
        <p:spPr>
          <a:xfrm>
            <a:off x="5809711" y="1159855"/>
            <a:ext cx="472987" cy="48226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/>
          <p:cNvCxnSpPr/>
          <p:nvPr/>
        </p:nvCxnSpPr>
        <p:spPr>
          <a:xfrm flipH="1">
            <a:off x="7042299" y="1177613"/>
            <a:ext cx="812788" cy="4780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" name="Straight Connector 409"/>
          <p:cNvCxnSpPr/>
          <p:nvPr/>
        </p:nvCxnSpPr>
        <p:spPr>
          <a:xfrm flipH="1">
            <a:off x="7201009" y="1177613"/>
            <a:ext cx="654078" cy="46450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Straight Connector 410"/>
          <p:cNvCxnSpPr/>
          <p:nvPr/>
        </p:nvCxnSpPr>
        <p:spPr>
          <a:xfrm flipH="1">
            <a:off x="7792576" y="1169469"/>
            <a:ext cx="376141" cy="47369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Straight Connector 411"/>
          <p:cNvCxnSpPr/>
          <p:nvPr/>
        </p:nvCxnSpPr>
        <p:spPr>
          <a:xfrm flipH="1">
            <a:off x="7980646" y="1156153"/>
            <a:ext cx="251443" cy="48397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3" name="Straight Connector 412"/>
          <p:cNvCxnSpPr/>
          <p:nvPr/>
        </p:nvCxnSpPr>
        <p:spPr>
          <a:xfrm>
            <a:off x="8778589" y="1141288"/>
            <a:ext cx="133123" cy="49584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4" name="Straight Connector 413"/>
          <p:cNvCxnSpPr/>
          <p:nvPr/>
        </p:nvCxnSpPr>
        <p:spPr>
          <a:xfrm>
            <a:off x="8536276" y="1110439"/>
            <a:ext cx="0" cy="6095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5" name="Straight Connector 414"/>
          <p:cNvCxnSpPr/>
          <p:nvPr/>
        </p:nvCxnSpPr>
        <p:spPr>
          <a:xfrm>
            <a:off x="8434916" y="1110439"/>
            <a:ext cx="0" cy="6095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6" name="Straight Connector 415"/>
          <p:cNvCxnSpPr/>
          <p:nvPr/>
        </p:nvCxnSpPr>
        <p:spPr>
          <a:xfrm>
            <a:off x="8170980" y="1110439"/>
            <a:ext cx="0" cy="6095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/>
          <p:cNvCxnSpPr/>
          <p:nvPr/>
        </p:nvCxnSpPr>
        <p:spPr>
          <a:xfrm>
            <a:off x="8066623" y="1110439"/>
            <a:ext cx="0" cy="6095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8" name="Straight Connector 417"/>
          <p:cNvCxnSpPr/>
          <p:nvPr/>
        </p:nvCxnSpPr>
        <p:spPr>
          <a:xfrm>
            <a:off x="61062" y="1100269"/>
            <a:ext cx="3250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9" name="Straight Connector 418"/>
          <p:cNvCxnSpPr/>
          <p:nvPr/>
        </p:nvCxnSpPr>
        <p:spPr>
          <a:xfrm>
            <a:off x="336791" y="1184070"/>
            <a:ext cx="347243" cy="45321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/>
          <p:cNvCxnSpPr/>
          <p:nvPr/>
        </p:nvCxnSpPr>
        <p:spPr>
          <a:xfrm>
            <a:off x="336791" y="1185586"/>
            <a:ext cx="538737" cy="46430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1" name="Straight Connector 420"/>
          <p:cNvCxnSpPr/>
          <p:nvPr/>
        </p:nvCxnSpPr>
        <p:spPr>
          <a:xfrm>
            <a:off x="336791" y="1184070"/>
            <a:ext cx="712656" cy="45804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/>
          <p:cNvCxnSpPr/>
          <p:nvPr/>
        </p:nvCxnSpPr>
        <p:spPr>
          <a:xfrm>
            <a:off x="336791" y="1185586"/>
            <a:ext cx="900282" cy="46515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3" name="Straight Connector 422"/>
          <p:cNvCxnSpPr/>
          <p:nvPr/>
        </p:nvCxnSpPr>
        <p:spPr>
          <a:xfrm>
            <a:off x="336791" y="1184071"/>
            <a:ext cx="1095923" cy="46515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4" name="Straight Connector 423"/>
          <p:cNvCxnSpPr/>
          <p:nvPr/>
        </p:nvCxnSpPr>
        <p:spPr>
          <a:xfrm>
            <a:off x="336791" y="1188616"/>
            <a:ext cx="1291563" cy="4590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5" name="Straight Connector 424"/>
          <p:cNvCxnSpPr/>
          <p:nvPr/>
        </p:nvCxnSpPr>
        <p:spPr>
          <a:xfrm>
            <a:off x="336791" y="1185586"/>
            <a:ext cx="1487203" cy="46060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/>
          <p:cNvCxnSpPr/>
          <p:nvPr/>
        </p:nvCxnSpPr>
        <p:spPr>
          <a:xfrm>
            <a:off x="336791" y="1185586"/>
            <a:ext cx="1682843" cy="4590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7" name="Straight Connector 426"/>
          <p:cNvCxnSpPr/>
          <p:nvPr/>
        </p:nvCxnSpPr>
        <p:spPr>
          <a:xfrm>
            <a:off x="336791" y="1185586"/>
            <a:ext cx="1878484" cy="45757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Straight Connector 427"/>
          <p:cNvCxnSpPr/>
          <p:nvPr/>
        </p:nvCxnSpPr>
        <p:spPr>
          <a:xfrm>
            <a:off x="336791" y="1182742"/>
            <a:ext cx="2074124" cy="45890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/>
          <p:cNvCxnSpPr/>
          <p:nvPr/>
        </p:nvCxnSpPr>
        <p:spPr>
          <a:xfrm>
            <a:off x="336791" y="1184071"/>
            <a:ext cx="2269764" cy="45606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" name="Straight Connector 429"/>
          <p:cNvCxnSpPr/>
          <p:nvPr/>
        </p:nvCxnSpPr>
        <p:spPr>
          <a:xfrm>
            <a:off x="336791" y="1182742"/>
            <a:ext cx="2465404" cy="45587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/>
          <p:cNvCxnSpPr/>
          <p:nvPr/>
        </p:nvCxnSpPr>
        <p:spPr>
          <a:xfrm>
            <a:off x="761198" y="1101257"/>
            <a:ext cx="2376009" cy="53603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2" name="Straight Connector 431"/>
          <p:cNvCxnSpPr/>
          <p:nvPr/>
        </p:nvCxnSpPr>
        <p:spPr>
          <a:xfrm>
            <a:off x="2055844" y="1110439"/>
            <a:ext cx="1654020" cy="53167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/>
          <p:cNvCxnSpPr>
            <a:stCxn id="323" idx="2"/>
          </p:cNvCxnSpPr>
          <p:nvPr/>
        </p:nvCxnSpPr>
        <p:spPr>
          <a:xfrm>
            <a:off x="2299923" y="1160019"/>
            <a:ext cx="1579876" cy="477270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Straight Connector 433"/>
          <p:cNvCxnSpPr/>
          <p:nvPr/>
        </p:nvCxnSpPr>
        <p:spPr>
          <a:xfrm>
            <a:off x="2685489" y="1105053"/>
            <a:ext cx="1373217" cy="53223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5" name="Straight Connector 434"/>
          <p:cNvCxnSpPr/>
          <p:nvPr/>
        </p:nvCxnSpPr>
        <p:spPr>
          <a:xfrm>
            <a:off x="2685490" y="1093511"/>
            <a:ext cx="1559770" cy="5563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/>
          <p:cNvCxnSpPr/>
          <p:nvPr/>
        </p:nvCxnSpPr>
        <p:spPr>
          <a:xfrm>
            <a:off x="3112830" y="1100270"/>
            <a:ext cx="1503638" cy="53701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Straight Connector 436"/>
          <p:cNvCxnSpPr/>
          <p:nvPr/>
        </p:nvCxnSpPr>
        <p:spPr>
          <a:xfrm>
            <a:off x="3111335" y="1100269"/>
            <a:ext cx="1317743" cy="54184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33" y="1640865"/>
            <a:ext cx="8838095" cy="1596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39" name="Straight Connector 438"/>
          <p:cNvCxnSpPr/>
          <p:nvPr/>
        </p:nvCxnSpPr>
        <p:spPr>
          <a:xfrm>
            <a:off x="5796307" y="1150647"/>
            <a:ext cx="677354" cy="48648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Straight Connector 439"/>
          <p:cNvCxnSpPr/>
          <p:nvPr/>
        </p:nvCxnSpPr>
        <p:spPr>
          <a:xfrm>
            <a:off x="5809711" y="1159856"/>
            <a:ext cx="862125" cy="48027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1" name="Straight Connector 440"/>
          <p:cNvCxnSpPr/>
          <p:nvPr/>
        </p:nvCxnSpPr>
        <p:spPr>
          <a:xfrm>
            <a:off x="7855087" y="1102420"/>
            <a:ext cx="0" cy="609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Straight Connector 441"/>
          <p:cNvCxnSpPr/>
          <p:nvPr/>
        </p:nvCxnSpPr>
        <p:spPr>
          <a:xfrm flipH="1">
            <a:off x="7402489" y="1182123"/>
            <a:ext cx="654078" cy="46450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Straight Connector 442"/>
          <p:cNvCxnSpPr/>
          <p:nvPr/>
        </p:nvCxnSpPr>
        <p:spPr>
          <a:xfrm flipH="1">
            <a:off x="8150460" y="1171391"/>
            <a:ext cx="81629" cy="45548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Straight Connector 443"/>
          <p:cNvCxnSpPr/>
          <p:nvPr/>
        </p:nvCxnSpPr>
        <p:spPr>
          <a:xfrm flipH="1">
            <a:off x="8731475" y="1179626"/>
            <a:ext cx="36976" cy="44725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5" name="Straight Connector 444"/>
          <p:cNvCxnSpPr/>
          <p:nvPr/>
        </p:nvCxnSpPr>
        <p:spPr>
          <a:xfrm flipH="1">
            <a:off x="8553183" y="1156459"/>
            <a:ext cx="212901" cy="48367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TextBox 445"/>
          <p:cNvSpPr txBox="1"/>
          <p:nvPr/>
        </p:nvSpPr>
        <p:spPr>
          <a:xfrm>
            <a:off x="477859" y="705977"/>
            <a:ext cx="748679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PP1-Like</a:t>
            </a:r>
          </a:p>
        </p:txBody>
      </p:sp>
      <p:sp>
        <p:nvSpPr>
          <p:cNvPr id="447" name="TextBox 446"/>
          <p:cNvSpPr txBox="1"/>
          <p:nvPr/>
        </p:nvSpPr>
        <p:spPr>
          <a:xfrm>
            <a:off x="2185406" y="705977"/>
            <a:ext cx="748679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TaMKK3-A</a:t>
            </a:r>
          </a:p>
        </p:txBody>
      </p:sp>
      <p:sp>
        <p:nvSpPr>
          <p:cNvPr id="448" name="TextBox 447"/>
          <p:cNvSpPr txBox="1"/>
          <p:nvPr/>
        </p:nvSpPr>
        <p:spPr>
          <a:xfrm>
            <a:off x="4408427" y="705977"/>
            <a:ext cx="770222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ASC1-Like</a:t>
            </a:r>
          </a:p>
        </p:txBody>
      </p:sp>
      <p:sp>
        <p:nvSpPr>
          <p:cNvPr id="449" name="TextBox 448"/>
          <p:cNvSpPr txBox="1"/>
          <p:nvPr/>
        </p:nvSpPr>
        <p:spPr>
          <a:xfrm>
            <a:off x="5734128" y="705977"/>
            <a:ext cx="934827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LRR1-Kinase 1</a:t>
            </a:r>
          </a:p>
        </p:txBody>
      </p:sp>
      <p:sp>
        <p:nvSpPr>
          <p:cNvPr id="450" name="TextBox 449"/>
          <p:cNvSpPr txBox="1"/>
          <p:nvPr/>
        </p:nvSpPr>
        <p:spPr>
          <a:xfrm>
            <a:off x="6978086" y="705977"/>
            <a:ext cx="1002559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LRR1-Kinase 2</a:t>
            </a:r>
          </a:p>
        </p:txBody>
      </p:sp>
      <p:sp>
        <p:nvSpPr>
          <p:cNvPr id="451" name="TextBox 450"/>
          <p:cNvSpPr txBox="1"/>
          <p:nvPr/>
        </p:nvSpPr>
        <p:spPr>
          <a:xfrm>
            <a:off x="8022024" y="705977"/>
            <a:ext cx="637610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PM19-A2</a:t>
            </a:r>
          </a:p>
        </p:txBody>
      </p:sp>
      <p:sp>
        <p:nvSpPr>
          <p:cNvPr id="452" name="TextBox 451"/>
          <p:cNvSpPr txBox="1"/>
          <p:nvPr/>
        </p:nvSpPr>
        <p:spPr>
          <a:xfrm>
            <a:off x="8505318" y="705977"/>
            <a:ext cx="651489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PM19-A1</a:t>
            </a:r>
          </a:p>
        </p:txBody>
      </p:sp>
      <p:sp>
        <p:nvSpPr>
          <p:cNvPr id="453" name="TextBox 452"/>
          <p:cNvSpPr txBox="1"/>
          <p:nvPr/>
        </p:nvSpPr>
        <p:spPr>
          <a:xfrm>
            <a:off x="5383773" y="1449457"/>
            <a:ext cx="642539" cy="23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3" b="1" i="1" dirty="0"/>
              <a:t>ERF_C</a:t>
            </a:r>
          </a:p>
        </p:txBody>
      </p:sp>
    </p:spTree>
    <p:extLst>
      <p:ext uri="{BB962C8B-B14F-4D97-AF65-F5344CB8AC3E}">
        <p14:creationId xmlns:p14="http://schemas.microsoft.com/office/powerpoint/2010/main" val="353699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99" y="114299"/>
            <a:ext cx="4147201" cy="668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27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77735" y="5246239"/>
            <a:ext cx="62456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http://www.wheat-training.com/genomic-resources/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75" t="37037" r="18250" b="9630"/>
          <a:stretch/>
        </p:blipFill>
        <p:spPr bwMode="auto">
          <a:xfrm>
            <a:off x="1162049" y="615604"/>
            <a:ext cx="5781676" cy="4183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ounded Rectangle 2"/>
          <p:cNvSpPr/>
          <p:nvPr/>
        </p:nvSpPr>
        <p:spPr>
          <a:xfrm>
            <a:off x="3190875" y="2707467"/>
            <a:ext cx="2047875" cy="2091863"/>
          </a:xfrm>
          <a:prstGeom prst="roundRect">
            <a:avLst/>
          </a:prstGeom>
          <a:noFill/>
          <a:ln w="38100">
            <a:solidFill>
              <a:srgbClr val="AC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9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09600" y="3817489"/>
            <a:ext cx="62456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http://129.130.90.211/hapmap</a:t>
            </a:r>
            <a:r>
              <a:rPr lang="en-GB" dirty="0" smtClean="0">
                <a:hlinkClick r:id="rId2"/>
              </a:rPr>
              <a:t>/</a:t>
            </a: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50" t="21111" r="4188" b="14722"/>
          <a:stretch/>
        </p:blipFill>
        <p:spPr bwMode="auto">
          <a:xfrm>
            <a:off x="609600" y="816423"/>
            <a:ext cx="5715000" cy="2907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9692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484321"/>
              </p:ext>
            </p:extLst>
          </p:nvPr>
        </p:nvGraphicFramePr>
        <p:xfrm>
          <a:off x="415057" y="215773"/>
          <a:ext cx="8010486" cy="6545700"/>
        </p:xfrm>
        <a:graphic>
          <a:graphicData uri="http://schemas.openxmlformats.org/drawingml/2006/table">
            <a:tbl>
              <a:tblPr/>
              <a:tblGrid>
                <a:gridCol w="1335081"/>
                <a:gridCol w="1335081"/>
                <a:gridCol w="1335081"/>
                <a:gridCol w="1335081"/>
                <a:gridCol w="1335081"/>
                <a:gridCol w="1335081"/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GB" sz="600">
                          <a:effectLst/>
                          <a:latin typeface="Myriad Web"/>
                        </a:rPr>
                        <a:t>Wheat lines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600">
                          <a:effectLst/>
                          <a:latin typeface="Myriad Web"/>
                        </a:rPr>
                        <a:t>Origin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600">
                          <a:effectLst/>
                          <a:latin typeface="Myriad Web"/>
                        </a:rPr>
                        <a:t>Improvement status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600">
                          <a:effectLst/>
                          <a:latin typeface="Myriad Web"/>
                        </a:rPr>
                        <a:t>Growth habit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600">
                          <a:effectLst/>
                          <a:latin typeface="Myriad Web"/>
                        </a:rPr>
                        <a:t>Region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600">
                          <a:effectLst/>
                          <a:latin typeface="Myriad Web"/>
                        </a:rPr>
                        <a:t>Large region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RAC875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Australia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Australia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Australia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Opata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Mexico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W7984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Mexico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synthetic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PBW343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India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South-central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Clear White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USA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Vorobey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Mexico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Klein Chamaco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Argentina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Pavon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Mexico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acc2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USA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Breeding line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acc3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USA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Breeding line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acc4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USA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Breeding line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acc1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USA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Breeding line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acc5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USA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Breeding line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PI366716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Afghanistan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South-central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PI406517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Nepal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South-central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4609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PI349512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Switzerland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and Northern 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PI481923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Sudan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Northern Africa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Africa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PI481718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Bhutan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South-central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PI382150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Japan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Eastern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PI366905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Afghanistan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South-central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PI470817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Algeria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Northern Africa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Africa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PI445736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Nepal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South-central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Hidhab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Algeria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Northern Africa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Africa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PI477870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Peru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Dharwar Dry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India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South-central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Cham 6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Syria/Lebanon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Chakwal 86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Pakistan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South-central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Berkut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Mexico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 dirty="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PI262611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Turkmenistan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South-central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PI222669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Iran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PI278297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Greece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Southern 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PI210945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Cyprus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4609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PI192569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Sweden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and Northern 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PI192147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Ethiopia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 and East Africa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Africa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PI8813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Iraq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PI565213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Bolivia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PI82469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Korea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Eastern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PI185715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Portugal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Southern 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PI245368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Guatemala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PI166333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Turkey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PI166180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India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South-central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PI177943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Turkey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PI192001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Angola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 and East Africa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Africa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PI153785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Brazil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landrace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Marquis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Canada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Neepawa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Canada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AC Barrie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Canada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Chinese 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China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Eastern 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Utmost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Canada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spring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4609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Rialto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United Kingdom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winter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and Northern 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Truman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USA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winter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49-2914 H1096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Argentina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Breeding line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facultative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102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Chile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facultative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4609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93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Bulgaria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facultative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and Northern 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Estacao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Portugal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winter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Southern 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4609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Taxi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United Kingdom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winter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and Northern 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PR267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United States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winter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North and Central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Alabasskaja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Kazakhstan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winter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GB" sz="600">
                        <a:effectLst/>
                        <a:latin typeface="Myriad Web"/>
                      </a:endParaRP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Asia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4609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Roemer Winter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Germany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winter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and Northern 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4609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407-IV/60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Bosnia and Herzegovina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facultative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and Northern 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403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Chile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winter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South America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The Americas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</a:tr>
              <a:tr h="46090"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Avalon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United Kingdom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cultivar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winter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>
                          <a:effectLst/>
                          <a:latin typeface="Myriad Web"/>
                        </a:rPr>
                        <a:t>Western and Northern 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600" dirty="0">
                          <a:effectLst/>
                          <a:latin typeface="Myriad Web"/>
                        </a:rPr>
                        <a:t>Europe</a:t>
                      </a:r>
                    </a:p>
                  </a:txBody>
                  <a:tcPr marL="6230" marR="6230" marT="6230" marB="623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5473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9762" t="10616" r="7226" b="62541"/>
          <a:stretch/>
        </p:blipFill>
        <p:spPr>
          <a:xfrm>
            <a:off x="-1" y="1498600"/>
            <a:ext cx="9036497" cy="4165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4202" y="410198"/>
            <a:ext cx="530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UK RL from 2005 onwards (and immediate pedigrees). </a:t>
            </a:r>
            <a:endParaRPr lang="en-GB" dirty="0"/>
          </a:p>
        </p:txBody>
      </p:sp>
      <p:sp>
        <p:nvSpPr>
          <p:cNvPr id="6" name="Oval 5"/>
          <p:cNvSpPr/>
          <p:nvPr/>
        </p:nvSpPr>
        <p:spPr>
          <a:xfrm>
            <a:off x="3314064" y="5725874"/>
            <a:ext cx="316194" cy="316194"/>
          </a:xfrm>
          <a:prstGeom prst="ellipse">
            <a:avLst/>
          </a:prstGeom>
          <a:solidFill>
            <a:srgbClr val="F6F67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/>
          <p:cNvSpPr/>
          <p:nvPr/>
        </p:nvSpPr>
        <p:spPr>
          <a:xfrm>
            <a:off x="3314064" y="6067076"/>
            <a:ext cx="316194" cy="316194"/>
          </a:xfrm>
          <a:prstGeom prst="ellipse">
            <a:avLst/>
          </a:prstGeom>
          <a:solidFill>
            <a:srgbClr val="5CB88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 flipH="1">
            <a:off x="3630258" y="5734291"/>
            <a:ext cx="4396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Related to </a:t>
            </a:r>
            <a:r>
              <a:rPr lang="en-GB" sz="1400" b="1" dirty="0" smtClean="0">
                <a:solidFill>
                  <a:srgbClr val="AC0000"/>
                </a:solidFill>
              </a:rPr>
              <a:t>Cadenza</a:t>
            </a:r>
            <a:r>
              <a:rPr lang="en-GB" sz="1400" dirty="0" smtClean="0"/>
              <a:t>, </a:t>
            </a:r>
            <a:r>
              <a:rPr lang="en-GB" sz="1400" b="1" dirty="0" err="1" smtClean="0">
                <a:solidFill>
                  <a:srgbClr val="00B0F0"/>
                </a:solidFill>
              </a:rPr>
              <a:t>Robigus</a:t>
            </a:r>
            <a:r>
              <a:rPr lang="en-GB" sz="1400" b="1" dirty="0" smtClean="0">
                <a:solidFill>
                  <a:srgbClr val="00B0F0"/>
                </a:solidFill>
              </a:rPr>
              <a:t> </a:t>
            </a:r>
            <a:r>
              <a:rPr lang="en-GB" sz="1400" dirty="0" smtClean="0"/>
              <a:t>or </a:t>
            </a:r>
            <a:r>
              <a:rPr lang="en-GB" sz="1400" b="1" dirty="0" smtClean="0">
                <a:solidFill>
                  <a:srgbClr val="00B050"/>
                </a:solidFill>
              </a:rPr>
              <a:t>Claire </a:t>
            </a:r>
            <a:r>
              <a:rPr lang="en-GB" sz="1400" dirty="0" smtClean="0"/>
              <a:t>(N= 81/118 = 69%)</a:t>
            </a:r>
            <a:endParaRPr lang="en-GB" sz="1400" dirty="0"/>
          </a:p>
        </p:txBody>
      </p:sp>
      <p:sp>
        <p:nvSpPr>
          <p:cNvPr id="9" name="TextBox 8"/>
          <p:cNvSpPr txBox="1"/>
          <p:nvPr/>
        </p:nvSpPr>
        <p:spPr>
          <a:xfrm flipH="1">
            <a:off x="3630258" y="6079513"/>
            <a:ext cx="4802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NOT related to Cadenza, </a:t>
            </a:r>
            <a:r>
              <a:rPr lang="en-GB" sz="1400" dirty="0" err="1" smtClean="0"/>
              <a:t>Robigus</a:t>
            </a:r>
            <a:r>
              <a:rPr lang="en-GB" sz="1400" dirty="0" smtClean="0"/>
              <a:t> or Claire (N= 37/118 = 31%)</a:t>
            </a:r>
            <a:endParaRPr lang="en-GB" sz="14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10056" y="1888621"/>
            <a:ext cx="410198" cy="54693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686386" y="1982625"/>
            <a:ext cx="0" cy="761502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445538" y="2363376"/>
            <a:ext cx="0" cy="761502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flipH="1">
            <a:off x="504202" y="1664641"/>
            <a:ext cx="949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smtClean="0">
                <a:solidFill>
                  <a:srgbClr val="AC0000"/>
                </a:solidFill>
              </a:rPr>
              <a:t>Cadenza</a:t>
            </a:r>
            <a:endParaRPr lang="en-GB" sz="1400" b="1" dirty="0">
              <a:solidFill>
                <a:srgbClr val="00B05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 flipH="1">
            <a:off x="4227613" y="1692632"/>
            <a:ext cx="6263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smtClean="0">
                <a:solidFill>
                  <a:srgbClr val="00B050"/>
                </a:solidFill>
              </a:rPr>
              <a:t>Claire</a:t>
            </a:r>
            <a:endParaRPr lang="en-GB" sz="1400" b="1" dirty="0">
              <a:solidFill>
                <a:srgbClr val="00B05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5212082" y="2055920"/>
            <a:ext cx="77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err="1" smtClean="0">
                <a:solidFill>
                  <a:srgbClr val="00B0F0"/>
                </a:solidFill>
              </a:rPr>
              <a:t>Robigus</a:t>
            </a:r>
            <a:endParaRPr lang="en-GB" sz="14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07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0569" t="11647" r="7453" b="66446"/>
          <a:stretch/>
        </p:blipFill>
        <p:spPr>
          <a:xfrm>
            <a:off x="91035" y="1664641"/>
            <a:ext cx="8925966" cy="34140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4202" y="410198"/>
            <a:ext cx="530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UK RL from 2005 onwards (and immediate pedigrees). </a:t>
            </a:r>
            <a:endParaRPr lang="en-GB" dirty="0"/>
          </a:p>
        </p:txBody>
      </p:sp>
      <p:sp>
        <p:nvSpPr>
          <p:cNvPr id="7" name="Oval 6"/>
          <p:cNvSpPr/>
          <p:nvPr/>
        </p:nvSpPr>
        <p:spPr>
          <a:xfrm>
            <a:off x="3314064" y="6067076"/>
            <a:ext cx="316194" cy="316194"/>
          </a:xfrm>
          <a:prstGeom prst="ellipse">
            <a:avLst/>
          </a:prstGeom>
          <a:solidFill>
            <a:srgbClr val="5CB88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 flipH="1">
            <a:off x="3630258" y="6094132"/>
            <a:ext cx="3163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Related to </a:t>
            </a:r>
            <a:r>
              <a:rPr lang="en-GB" sz="1400" b="1" dirty="0" smtClean="0">
                <a:solidFill>
                  <a:srgbClr val="AC0000"/>
                </a:solidFill>
              </a:rPr>
              <a:t>Cadenza (32/118 = 27%)</a:t>
            </a:r>
            <a:endParaRPr lang="en-GB" sz="1400" b="1" dirty="0">
              <a:solidFill>
                <a:srgbClr val="00B05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10056" y="1888621"/>
            <a:ext cx="410198" cy="54693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686386" y="1982625"/>
            <a:ext cx="0" cy="761502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445538" y="2363376"/>
            <a:ext cx="0" cy="761502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flipH="1">
            <a:off x="504202" y="1664641"/>
            <a:ext cx="949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smtClean="0">
                <a:solidFill>
                  <a:srgbClr val="AC0000"/>
                </a:solidFill>
              </a:rPr>
              <a:t>Cadenza</a:t>
            </a:r>
            <a:endParaRPr lang="en-GB" sz="1400" b="1" dirty="0">
              <a:solidFill>
                <a:srgbClr val="00B05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 flipH="1">
            <a:off x="4227613" y="1692632"/>
            <a:ext cx="6263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smtClean="0">
                <a:solidFill>
                  <a:srgbClr val="00B050"/>
                </a:solidFill>
              </a:rPr>
              <a:t>Claire</a:t>
            </a:r>
            <a:endParaRPr lang="en-GB" sz="1400" b="1" dirty="0">
              <a:solidFill>
                <a:srgbClr val="00B05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5212082" y="2055920"/>
            <a:ext cx="77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err="1" smtClean="0">
                <a:solidFill>
                  <a:srgbClr val="00B0F0"/>
                </a:solidFill>
              </a:rPr>
              <a:t>Robigus</a:t>
            </a:r>
            <a:endParaRPr lang="en-GB" sz="14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81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30409" t="11339" r="6735" b="66973"/>
          <a:stretch/>
        </p:blipFill>
        <p:spPr>
          <a:xfrm>
            <a:off x="91605" y="1604819"/>
            <a:ext cx="9052395" cy="33800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4202" y="410198"/>
            <a:ext cx="530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UK RL from 2005 onwards (and immediate pedigrees). </a:t>
            </a:r>
            <a:endParaRPr lang="en-GB" dirty="0"/>
          </a:p>
        </p:txBody>
      </p:sp>
      <p:sp>
        <p:nvSpPr>
          <p:cNvPr id="7" name="Oval 6"/>
          <p:cNvSpPr/>
          <p:nvPr/>
        </p:nvSpPr>
        <p:spPr>
          <a:xfrm>
            <a:off x="3314064" y="6067076"/>
            <a:ext cx="316194" cy="316194"/>
          </a:xfrm>
          <a:prstGeom prst="ellipse">
            <a:avLst/>
          </a:prstGeom>
          <a:solidFill>
            <a:srgbClr val="5CB88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 flipH="1">
            <a:off x="3630258" y="6094132"/>
            <a:ext cx="3163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Related to</a:t>
            </a:r>
            <a:r>
              <a:rPr lang="en-GB" sz="1400" b="1" dirty="0" smtClean="0">
                <a:solidFill>
                  <a:srgbClr val="00B050"/>
                </a:solidFill>
              </a:rPr>
              <a:t> Claire (32/118 = 27%)</a:t>
            </a:r>
            <a:endParaRPr lang="en-GB" sz="1400" b="1" dirty="0">
              <a:solidFill>
                <a:srgbClr val="00B05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10056" y="1888621"/>
            <a:ext cx="410198" cy="54693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686386" y="1982625"/>
            <a:ext cx="0" cy="761502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445538" y="2363376"/>
            <a:ext cx="0" cy="761502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flipH="1">
            <a:off x="504202" y="1664641"/>
            <a:ext cx="949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smtClean="0">
                <a:solidFill>
                  <a:srgbClr val="AC0000"/>
                </a:solidFill>
              </a:rPr>
              <a:t>Cadenza</a:t>
            </a:r>
            <a:endParaRPr lang="en-GB" sz="1400" b="1" dirty="0">
              <a:solidFill>
                <a:srgbClr val="00B05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 flipH="1">
            <a:off x="4227613" y="1692632"/>
            <a:ext cx="6263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smtClean="0">
                <a:solidFill>
                  <a:srgbClr val="00B050"/>
                </a:solidFill>
              </a:rPr>
              <a:t>Claire</a:t>
            </a:r>
            <a:endParaRPr lang="en-GB" sz="1400" b="1" dirty="0">
              <a:solidFill>
                <a:srgbClr val="00B05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5212082" y="2055920"/>
            <a:ext cx="77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err="1" smtClean="0">
                <a:solidFill>
                  <a:srgbClr val="00B0F0"/>
                </a:solidFill>
              </a:rPr>
              <a:t>Robigus</a:t>
            </a:r>
            <a:endParaRPr lang="en-GB" sz="14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31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0570" t="10924" r="7715" b="67294"/>
          <a:stretch/>
        </p:blipFill>
        <p:spPr>
          <a:xfrm>
            <a:off x="106301" y="1526392"/>
            <a:ext cx="8888071" cy="339468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4202" y="410198"/>
            <a:ext cx="530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UK RL from 2005 onwards (and immediate pedigrees). </a:t>
            </a:r>
            <a:endParaRPr lang="en-GB" dirty="0"/>
          </a:p>
        </p:txBody>
      </p:sp>
      <p:sp>
        <p:nvSpPr>
          <p:cNvPr id="7" name="Oval 6"/>
          <p:cNvSpPr/>
          <p:nvPr/>
        </p:nvSpPr>
        <p:spPr>
          <a:xfrm>
            <a:off x="3314064" y="6067076"/>
            <a:ext cx="316194" cy="316194"/>
          </a:xfrm>
          <a:prstGeom prst="ellipse">
            <a:avLst/>
          </a:prstGeom>
          <a:solidFill>
            <a:srgbClr val="5CB88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 flipH="1">
            <a:off x="3630258" y="6094132"/>
            <a:ext cx="3163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Related to </a:t>
            </a:r>
            <a:r>
              <a:rPr lang="en-GB" sz="1400" b="1" dirty="0" err="1" smtClean="0">
                <a:solidFill>
                  <a:srgbClr val="00B0F0"/>
                </a:solidFill>
              </a:rPr>
              <a:t>Robigus</a:t>
            </a:r>
            <a:r>
              <a:rPr lang="en-GB" sz="1400" b="1" dirty="0" smtClean="0">
                <a:solidFill>
                  <a:srgbClr val="00B0F0"/>
                </a:solidFill>
              </a:rPr>
              <a:t> (N=44/118 = 37%)</a:t>
            </a:r>
            <a:endParaRPr lang="en-GB" sz="1400" b="1" dirty="0">
              <a:solidFill>
                <a:srgbClr val="00B05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10056" y="1888621"/>
            <a:ext cx="410198" cy="54693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686386" y="1982625"/>
            <a:ext cx="0" cy="761502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445538" y="2363376"/>
            <a:ext cx="0" cy="761502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flipH="1">
            <a:off x="504202" y="1664641"/>
            <a:ext cx="949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smtClean="0">
                <a:solidFill>
                  <a:srgbClr val="AC0000"/>
                </a:solidFill>
              </a:rPr>
              <a:t>Cadenza</a:t>
            </a:r>
            <a:endParaRPr lang="en-GB" sz="1400" b="1" dirty="0">
              <a:solidFill>
                <a:srgbClr val="00B05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 flipH="1">
            <a:off x="4227613" y="1692632"/>
            <a:ext cx="6263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smtClean="0">
                <a:solidFill>
                  <a:srgbClr val="00B050"/>
                </a:solidFill>
              </a:rPr>
              <a:t>Claire</a:t>
            </a:r>
            <a:endParaRPr lang="en-GB" sz="1400" b="1" dirty="0">
              <a:solidFill>
                <a:srgbClr val="00B05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5212082" y="2055920"/>
            <a:ext cx="77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err="1" smtClean="0">
                <a:solidFill>
                  <a:srgbClr val="00B0F0"/>
                </a:solidFill>
              </a:rPr>
              <a:t>Robigus</a:t>
            </a:r>
            <a:endParaRPr lang="en-GB" sz="14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322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27" r="28344" b="25331"/>
          <a:stretch/>
        </p:blipFill>
        <p:spPr bwMode="auto">
          <a:xfrm>
            <a:off x="2771800" y="1484784"/>
            <a:ext cx="2964532" cy="3927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056652" y="361053"/>
            <a:ext cx="26700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smtClean="0">
                <a:solidFill>
                  <a:srgbClr val="AC0000"/>
                </a:solidFill>
              </a:rPr>
              <a:t>QTL in Charger x Badger</a:t>
            </a:r>
            <a:endParaRPr lang="en-GB" sz="2000" dirty="0">
              <a:solidFill>
                <a:srgbClr val="AC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04702" y="361053"/>
            <a:ext cx="3354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smtClean="0">
                <a:solidFill>
                  <a:srgbClr val="00B0F0"/>
                </a:solidFill>
              </a:rPr>
              <a:t>Cadenza and Claire sequenced</a:t>
            </a:r>
            <a:endParaRPr lang="en-GB" sz="2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880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313</TotalTime>
  <Words>687</Words>
  <Application>Microsoft Office PowerPoint</Application>
  <PresentationFormat>On-screen Show (4:3)</PresentationFormat>
  <Paragraphs>418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NBI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Cristobal Uauy (JIC)</dc:creator>
  <cp:lastModifiedBy>Cristobal Uauy (JIC)</cp:lastModifiedBy>
  <cp:revision>10</cp:revision>
  <dcterms:created xsi:type="dcterms:W3CDTF">2016-12-06T01:24:20Z</dcterms:created>
  <dcterms:modified xsi:type="dcterms:W3CDTF">2016-12-06T13:32:40Z</dcterms:modified>
</cp:coreProperties>
</file>

<file path=docProps/thumbnail.jpeg>
</file>